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5" r:id="rId3"/>
    <p:sldId id="268" r:id="rId4"/>
    <p:sldId id="267" r:id="rId5"/>
    <p:sldId id="258" r:id="rId6"/>
    <p:sldId id="259" r:id="rId7"/>
    <p:sldId id="261" r:id="rId8"/>
    <p:sldId id="260" r:id="rId9"/>
    <p:sldId id="263" r:id="rId10"/>
    <p:sldId id="262" r:id="rId11"/>
    <p:sldId id="264" r:id="rId12"/>
    <p:sldId id="279" r:id="rId13"/>
    <p:sldId id="280" r:id="rId14"/>
    <p:sldId id="281" r:id="rId15"/>
    <p:sldId id="282" r:id="rId16"/>
    <p:sldId id="283" r:id="rId17"/>
    <p:sldId id="285" r:id="rId18"/>
    <p:sldId id="286" r:id="rId19"/>
    <p:sldId id="287" r:id="rId20"/>
    <p:sldId id="289" r:id="rId21"/>
    <p:sldId id="270" r:id="rId22"/>
    <p:sldId id="272" r:id="rId23"/>
    <p:sldId id="274" r:id="rId24"/>
    <p:sldId id="276" r:id="rId25"/>
    <p:sldId id="278" r:id="rId26"/>
    <p:sldId id="29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CC3300"/>
    <a:srgbClr val="0066FF"/>
    <a:srgbClr val="FFCCFF"/>
    <a:srgbClr val="D82DE1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4" autoAdjust="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E968BE-80A4-4F31-9FEB-CDC33C21A34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CEE0A2-C06C-4852-B51F-907D7BB521C5}" type="slidenum">
              <a:rPr lang="en-US"/>
              <a:pPr/>
              <a:t>1</a:t>
            </a:fld>
            <a:endParaRPr lang="en-US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011398-E6A0-4768-B6F2-6ECDE0362552}" type="slidenum">
              <a:rPr lang="en-US"/>
              <a:pPr/>
              <a:t>10</a:t>
            </a:fld>
            <a:endParaRPr lang="en-US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14690E-4079-47ED-A454-E8F0A317872B}" type="slidenum">
              <a:rPr lang="en-US"/>
              <a:pPr/>
              <a:t>11</a:t>
            </a:fld>
            <a:endParaRPr lang="en-US"/>
          </a:p>
        </p:txBody>
      </p:sp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EAEAFF-F2BC-49D2-A402-9693275DCABE}" type="slidenum">
              <a:rPr lang="en-US"/>
              <a:pPr/>
              <a:t>12</a:t>
            </a:fld>
            <a:endParaRPr lang="en-US"/>
          </a:p>
        </p:txBody>
      </p:sp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7016E7-4070-4655-B6F5-2003EB369294}" type="slidenum">
              <a:rPr lang="en-US"/>
              <a:pPr/>
              <a:t>13</a:t>
            </a:fld>
            <a:endParaRPr lang="en-US"/>
          </a:p>
        </p:txBody>
      </p:sp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6041A4-D8B6-400E-8EA8-E02F48A93ABC}" type="slidenum">
              <a:rPr lang="en-US"/>
              <a:pPr/>
              <a:t>14</a:t>
            </a:fld>
            <a:endParaRPr lang="en-US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52451B-6943-42DD-B9A5-25F71AF03B6D}" type="slidenum">
              <a:rPr lang="en-US"/>
              <a:pPr/>
              <a:t>15</a:t>
            </a:fld>
            <a:endParaRPr lang="en-US"/>
          </a:p>
        </p:txBody>
      </p:sp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42F301-CD44-436D-A26E-F82A42F45443}" type="slidenum">
              <a:rPr lang="en-US"/>
              <a:pPr/>
              <a:t>16</a:t>
            </a:fld>
            <a:endParaRPr lang="en-US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97FCE5-957C-4842-B458-45D01BC1F1A2}" type="slidenum">
              <a:rPr lang="en-US"/>
              <a:pPr/>
              <a:t>17</a:t>
            </a:fld>
            <a:endParaRPr lang="en-US"/>
          </a:p>
        </p:txBody>
      </p:sp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F91998-0F8A-4FE9-8124-8A00D2EE136A}" type="slidenum">
              <a:rPr lang="en-US"/>
              <a:pPr/>
              <a:t>18</a:t>
            </a:fld>
            <a:endParaRPr lang="en-US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20587-0E3E-4FEB-8EB7-2936E40D201C}" type="slidenum">
              <a:rPr lang="en-US"/>
              <a:pPr/>
              <a:t>19</a:t>
            </a:fld>
            <a:endParaRPr lang="en-US"/>
          </a:p>
        </p:txBody>
      </p:sp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B7BAEE-DAD0-4391-A53A-D68B763D7B76}" type="slidenum">
              <a:rPr lang="en-US"/>
              <a:pPr/>
              <a:t>2</a:t>
            </a:fld>
            <a:endParaRPr lang="en-US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1A24C-FAFB-41EE-899A-01B2BF3CD812}" type="slidenum">
              <a:rPr lang="en-US"/>
              <a:pPr/>
              <a:t>20</a:t>
            </a:fld>
            <a:endParaRPr lang="en-US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1B580C-56D6-4B4F-8AC6-446948F44178}" type="slidenum">
              <a:rPr lang="en-US"/>
              <a:pPr/>
              <a:t>21</a:t>
            </a:fld>
            <a:endParaRPr lang="en-US"/>
          </a:p>
        </p:txBody>
      </p:sp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83781A-F28A-4C40-B9FE-23A1A5B9B691}" type="slidenum">
              <a:rPr lang="en-US"/>
              <a:pPr/>
              <a:t>22</a:t>
            </a:fld>
            <a:endParaRPr lang="en-US"/>
          </a:p>
        </p:txBody>
      </p:sp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42A2F8-41D3-4260-BFC0-8A189E276020}" type="slidenum">
              <a:rPr lang="en-US"/>
              <a:pPr/>
              <a:t>23</a:t>
            </a:fld>
            <a:endParaRPr lang="en-US"/>
          </a:p>
        </p:txBody>
      </p:sp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14BF-A8BA-464F-83E8-EAA70FBEB9FE}" type="slidenum">
              <a:rPr lang="en-US"/>
              <a:pPr/>
              <a:t>24</a:t>
            </a:fld>
            <a:endParaRPr lang="en-US"/>
          </a:p>
        </p:txBody>
      </p:sp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24CC62-21CC-4527-94E9-DC47A4BA2F71}" type="slidenum">
              <a:rPr lang="en-US"/>
              <a:pPr/>
              <a:t>25</a:t>
            </a:fld>
            <a:endParaRPr lang="en-US"/>
          </a:p>
        </p:txBody>
      </p:sp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F0C9BC-A1B8-4026-BA71-CA174BF2075F}" type="slidenum">
              <a:rPr lang="en-US"/>
              <a:pPr/>
              <a:t>26</a:t>
            </a:fld>
            <a:endParaRPr lang="en-US"/>
          </a:p>
        </p:txBody>
      </p:sp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321CA5-8772-4A18-96F9-F9AB38E71E97}" type="slidenum">
              <a:rPr lang="en-US"/>
              <a:pPr/>
              <a:t>3</a:t>
            </a:fld>
            <a:endParaRPr lang="en-US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D16D2A-F074-4AF4-9219-A7332D8E400E}" type="slidenum">
              <a:rPr lang="en-US"/>
              <a:pPr/>
              <a:t>4</a:t>
            </a:fld>
            <a:endParaRPr lang="en-US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04AA16-68BD-4DD6-AE19-CD6CA287A4E4}" type="slidenum">
              <a:rPr lang="en-US"/>
              <a:pPr/>
              <a:t>5</a:t>
            </a:fld>
            <a:endParaRPr lang="en-US"/>
          </a:p>
        </p:txBody>
      </p:sp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FBDD2E-3CFE-4FAE-8154-9C062DC1CF55}" type="slidenum">
              <a:rPr lang="en-US"/>
              <a:pPr/>
              <a:t>6</a:t>
            </a:fld>
            <a:endParaRPr lang="en-US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88340-3353-42C0-8CA2-E045669E52EC}" type="slidenum">
              <a:rPr lang="en-US"/>
              <a:pPr/>
              <a:t>7</a:t>
            </a:fld>
            <a:endParaRPr lang="en-US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0DBBE7-06DC-4B85-AED6-876DA7D86C1D}" type="slidenum">
              <a:rPr lang="en-US"/>
              <a:pPr/>
              <a:t>8</a:t>
            </a:fld>
            <a:endParaRPr lang="en-US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478C4B-C3A5-49AD-921E-35EBC46C33FB}" type="slidenum">
              <a:rPr lang="en-US"/>
              <a:pPr/>
              <a:t>9</a:t>
            </a:fld>
            <a:endParaRPr lang="en-US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AA66A-7EA0-4270-93BE-D377B54BE0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D0BB5A-B682-47CE-A643-C9635C867B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D2C1D-9D85-4387-8250-C2AE3E5EB6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42153-B770-4C39-8CC3-00EB90F300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9E118-C7D1-41F9-ADED-413B9C180B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96666-5EFE-43CA-8DA5-B6EF62D3FB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8ED1A-B447-46F3-B6C6-CE625287CF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FD9F9-DEF8-4A30-B219-1CCAC4BE8F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E0701-8CFC-4E44-A36C-5299D818C7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B4E25-E420-461F-A57E-F35902442F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9F6D6-4B26-4DCF-8A87-3E46A34D2B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CE3179-2E89-492B-9735-E263942BB49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slide" Target="slide15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914400" y="0"/>
            <a:ext cx="6324600" cy="4343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How do I write a </a:t>
            </a:r>
          </a:p>
          <a:p>
            <a:pPr algn="ctr"/>
            <a:r>
              <a:rPr 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friendly letter?</a:t>
            </a:r>
          </a:p>
        </p:txBody>
      </p:sp>
      <p:pic>
        <p:nvPicPr>
          <p:cNvPr id="2054" name="Picture 6" descr="BD0541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4237038" cy="3398838"/>
          </a:xfrm>
          <a:prstGeom prst="rect">
            <a:avLst/>
          </a:prstGeom>
          <a:noFill/>
        </p:spPr>
      </p:pic>
      <p:graphicFrame>
        <p:nvGraphicFramePr>
          <p:cNvPr id="2056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67200" y="3124200"/>
          <a:ext cx="609600" cy="609600"/>
        </p:xfrm>
        <a:graphic>
          <a:graphicData uri="http://schemas.openxmlformats.org/presentationml/2006/ole">
            <p:oleObj spid="_x0000_s2056" name="Sound Recorder Document" r:id="rId5" imgW="0" imgH="0" progId="SoundRec">
              <p:embed/>
            </p:oleObj>
          </a:graphicData>
        </a:graphic>
      </p:graphicFrame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5715000"/>
            <a:ext cx="44958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/>
              <a:t>Presentation by Barbara Cloninger-June, 2004</a:t>
            </a:r>
          </a:p>
          <a:p>
            <a:pPr algn="ctr">
              <a:spcBef>
                <a:spcPct val="50000"/>
              </a:spcBef>
            </a:pPr>
            <a:r>
              <a:rPr lang="en-US" sz="1400" b="1"/>
              <a:t>Quiz by Vanda Sue Bell-September, 2005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128963" y="512763"/>
            <a:ext cx="1627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heading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329363" y="533400"/>
            <a:ext cx="18288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/>
              <a:t>311 East Duke Street</a:t>
            </a:r>
          </a:p>
          <a:p>
            <a:r>
              <a:rPr lang="en-US" sz="1400"/>
              <a:t>Stanley, N.C.  28164</a:t>
            </a:r>
          </a:p>
          <a:p>
            <a:r>
              <a:rPr lang="en-US" sz="1400"/>
              <a:t>August 15, 2004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4119563" y="914400"/>
            <a:ext cx="2209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362200" y="15240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greeting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81000" y="1371600"/>
            <a:ext cx="990600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Dear Phil,</a:t>
            </a: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H="1" flipV="1">
            <a:off x="1524000" y="1524000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81000" y="2057400"/>
            <a:ext cx="8305800" cy="1865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</a:t>
            </a:r>
            <a:r>
              <a:rPr lang="en-US" sz="1400"/>
              <a:t>How has your summer been?  Not too hot I hope.   Did you get to visit your grandparents?  Did you go on your trip to Toronto as you had hoped?  They say Toronto is a beautiful city?</a:t>
            </a:r>
          </a:p>
          <a:p>
            <a:pPr>
              <a:spcBef>
                <a:spcPct val="50000"/>
              </a:spcBef>
            </a:pPr>
            <a:r>
              <a:rPr lang="en-US" sz="14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400"/>
              <a:t>	I’m looking forward to seeing you soon.  There is lots of news to catch up on!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477000" y="1447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body</a:t>
            </a: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7239000" y="1905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257800" y="4191000"/>
            <a:ext cx="3429000" cy="771525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Your</a:t>
            </a:r>
            <a:r>
              <a:rPr lang="en-US"/>
              <a:t> </a:t>
            </a:r>
            <a:r>
              <a:rPr lang="en-US" sz="4400"/>
              <a:t>friend</a:t>
            </a:r>
            <a:r>
              <a:rPr lang="en-US"/>
              <a:t>,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5410200" y="5181600"/>
            <a:ext cx="2057400" cy="771525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latin typeface="Allegro BT" pitchFamily="82" charset="0"/>
              </a:rPr>
              <a:t>Mike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524000" y="4191000"/>
            <a:ext cx="2133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closing</a:t>
            </a:r>
          </a:p>
          <a:p>
            <a:pPr>
              <a:spcBef>
                <a:spcPct val="50000"/>
              </a:spcBef>
            </a:pPr>
            <a:r>
              <a:rPr lang="en-US" b="1" u="sng"/>
              <a:t>signature</a:t>
            </a: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3352800" y="4419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>
            <a:off x="3505200" y="5334000"/>
            <a:ext cx="1752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041525" y="1158875"/>
            <a:ext cx="1738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heading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College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 flipV="1">
            <a:off x="2971800" y="1143000"/>
            <a:ext cx="2286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343400" y="17526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greeting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H="1" flipV="1">
            <a:off x="3733800" y="2057400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553200" y="17526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body</a:t>
            </a: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7239000" y="2133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143000" y="5334000"/>
            <a:ext cx="2514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closing</a:t>
            </a:r>
          </a:p>
          <a:p>
            <a:pPr>
              <a:spcBef>
                <a:spcPct val="50000"/>
              </a:spcBef>
            </a:pPr>
            <a:r>
              <a:rPr lang="en-US" b="1"/>
              <a:t>signature</a:t>
            </a: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3429000" y="609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V="1">
            <a:off x="3657600" y="6477000"/>
            <a:ext cx="1600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23622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1524000" y="1219200"/>
            <a:ext cx="6040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Click on the correct greeting!</a:t>
            </a:r>
          </a:p>
        </p:txBody>
      </p:sp>
      <p:sp>
        <p:nvSpPr>
          <p:cNvPr id="34834" name="Text Box 1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32766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</a:t>
            </a:r>
          </a:p>
        </p:txBody>
      </p:sp>
      <p:sp>
        <p:nvSpPr>
          <p:cNvPr id="34835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41910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  <p:sp>
        <p:nvSpPr>
          <p:cNvPr id="34836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51054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pic>
        <p:nvPicPr>
          <p:cNvPr id="35848" name="Picture 8" descr="bs01884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057400"/>
            <a:ext cx="649288" cy="652463"/>
          </a:xfrm>
          <a:prstGeom prst="rect">
            <a:avLst/>
          </a:prstGeom>
          <a:noFill/>
        </p:spPr>
      </p:pic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905000" y="5334000"/>
            <a:ext cx="5665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Click </a:t>
            </a:r>
            <a:r>
              <a:rPr lang="en-US">
                <a:hlinkClick r:id="rId4" action="ppaction://hlinksldjump"/>
              </a:rPr>
              <a:t>Slide 12</a:t>
            </a:r>
            <a:r>
              <a:rPr lang="en-US"/>
              <a:t> here to go back!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057400" y="1295400"/>
            <a:ext cx="579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7200" b="1">
                <a:solidFill>
                  <a:srgbClr val="0066FF"/>
                </a:solidFill>
                <a:latin typeface="Elephant" pitchFamily="18" charset="0"/>
              </a:rPr>
              <a:t>Sorry!  Try again!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23622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219200" y="685800"/>
            <a:ext cx="61198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The greeting uses two capital 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letters and a comma!</a:t>
            </a:r>
          </a:p>
        </p:txBody>
      </p:sp>
      <p:sp>
        <p:nvSpPr>
          <p:cNvPr id="36869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32766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590800" y="4191000"/>
            <a:ext cx="327660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  <p:sp>
        <p:nvSpPr>
          <p:cNvPr id="36871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51054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dear phil,</a:t>
            </a:r>
          </a:p>
        </p:txBody>
      </p:sp>
      <p:pic>
        <p:nvPicPr>
          <p:cNvPr id="36872" name="Picture 8" descr="bs01886_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114800"/>
            <a:ext cx="900113" cy="903288"/>
          </a:xfrm>
          <a:prstGeom prst="rect">
            <a:avLst/>
          </a:prstGeom>
          <a:noFill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4114800"/>
            <a:ext cx="762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791200" y="6096000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23622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643063" y="1219200"/>
            <a:ext cx="5802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Click on the correct closing!</a:t>
            </a:r>
          </a:p>
        </p:txBody>
      </p:sp>
      <p:sp>
        <p:nvSpPr>
          <p:cNvPr id="37893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32766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friend,</a:t>
            </a:r>
          </a:p>
        </p:txBody>
      </p:sp>
      <p:sp>
        <p:nvSpPr>
          <p:cNvPr id="3789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41910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Friend,</a:t>
            </a:r>
          </a:p>
        </p:txBody>
      </p:sp>
      <p:sp>
        <p:nvSpPr>
          <p:cNvPr id="37895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51054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friend,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pic>
        <p:nvPicPr>
          <p:cNvPr id="38915" name="Picture 3" descr="bs01884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057400"/>
            <a:ext cx="649288" cy="652463"/>
          </a:xfrm>
          <a:prstGeom prst="rect">
            <a:avLst/>
          </a:prstGeom>
          <a:noFill/>
        </p:spPr>
      </p:pic>
      <p:sp>
        <p:nvSpPr>
          <p:cNvPr id="38916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905000" y="5334000"/>
            <a:ext cx="5665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Click </a:t>
            </a:r>
            <a:r>
              <a:rPr lang="en-US">
                <a:hlinkClick r:id="rId4" action="ppaction://hlinksldjump"/>
              </a:rPr>
              <a:t>Slide 15</a:t>
            </a:r>
            <a:r>
              <a:rPr lang="en-US"/>
              <a:t> here to go back!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057400" y="1295400"/>
            <a:ext cx="579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7200" b="1">
                <a:solidFill>
                  <a:srgbClr val="0066FF"/>
                </a:solidFill>
                <a:latin typeface="Elephant" pitchFamily="18" charset="0"/>
              </a:rPr>
              <a:t>Sorry!  Try again!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23622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066800" y="533400"/>
            <a:ext cx="6894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The closing has one capital letter 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and a comma!</a:t>
            </a:r>
          </a:p>
        </p:txBody>
      </p:sp>
      <p:sp>
        <p:nvSpPr>
          <p:cNvPr id="40965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3276600"/>
            <a:ext cx="327660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friend,</a:t>
            </a:r>
          </a:p>
        </p:txBody>
      </p:sp>
      <p:sp>
        <p:nvSpPr>
          <p:cNvPr id="4096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41910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Friend,</a:t>
            </a:r>
          </a:p>
        </p:txBody>
      </p:sp>
      <p:sp>
        <p:nvSpPr>
          <p:cNvPr id="40967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590800" y="5105400"/>
            <a:ext cx="3276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your friend,</a:t>
            </a:r>
          </a:p>
        </p:txBody>
      </p:sp>
      <p:pic>
        <p:nvPicPr>
          <p:cNvPr id="40968" name="Picture 8" descr="bs01886_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200400"/>
            <a:ext cx="900113" cy="903288"/>
          </a:xfrm>
          <a:prstGeom prst="rect">
            <a:avLst/>
          </a:prstGeom>
          <a:noFill/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3429000"/>
            <a:ext cx="762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5791200" y="6096000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14600" y="5029200"/>
            <a:ext cx="5867400" cy="12954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/>
              <a:t>Between each letter part and paragraphs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905000" y="685800"/>
            <a:ext cx="5300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Where are lines skipped?</a:t>
            </a:r>
          </a:p>
        </p:txBody>
      </p:sp>
      <p:sp>
        <p:nvSpPr>
          <p:cNvPr id="41989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14600" y="3276600"/>
            <a:ext cx="5867400" cy="711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/>
              <a:t>Only after the heading </a:t>
            </a:r>
          </a:p>
        </p:txBody>
      </p:sp>
      <p:sp>
        <p:nvSpPr>
          <p:cNvPr id="41990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14600" y="4191000"/>
            <a:ext cx="5867400" cy="7112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/>
              <a:t>Between each line</a:t>
            </a:r>
          </a:p>
        </p:txBody>
      </p:sp>
      <p:sp>
        <p:nvSpPr>
          <p:cNvPr id="4199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14600" y="1828800"/>
            <a:ext cx="5867400" cy="1371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/>
              <a:t>Only between the body and closing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9" grpId="0" animBg="1"/>
      <p:bldP spid="41990" grpId="0" animBg="1"/>
      <p:bldP spid="419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pic>
        <p:nvPicPr>
          <p:cNvPr id="43011" name="Picture 3" descr="bs01884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057400"/>
            <a:ext cx="649288" cy="652463"/>
          </a:xfrm>
          <a:prstGeom prst="rect">
            <a:avLst/>
          </a:prstGeom>
          <a:noFill/>
        </p:spPr>
      </p:pic>
      <p:sp>
        <p:nvSpPr>
          <p:cNvPr id="43012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905000" y="5334000"/>
            <a:ext cx="5778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Click  </a:t>
            </a:r>
            <a:r>
              <a:rPr lang="en-US">
                <a:hlinkClick r:id="rId4" action="ppaction://hlinksldjump"/>
              </a:rPr>
              <a:t>Slide 18</a:t>
            </a:r>
            <a:r>
              <a:rPr lang="en-US"/>
              <a:t> here to go back!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057400" y="1295400"/>
            <a:ext cx="579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7200" b="1">
                <a:solidFill>
                  <a:srgbClr val="0066FF"/>
                </a:solidFill>
                <a:latin typeface="Elephant" pitchFamily="18" charset="0"/>
              </a:rPr>
              <a:t>Sorry!  Try again!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85813" y="533400"/>
            <a:ext cx="75438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We write friendly letters to people we know well.  We might write a friendly letter to our parents, grandparents, or our friends.</a:t>
            </a:r>
          </a:p>
        </p:txBody>
      </p:sp>
      <p:pic>
        <p:nvPicPr>
          <p:cNvPr id="18436" name="Picture 4" descr="j02977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100" y="3810000"/>
            <a:ext cx="37338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514600" y="5029200"/>
            <a:ext cx="5867400" cy="12954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/>
              <a:t>Between each letter part and paragraphs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905000" y="685800"/>
            <a:ext cx="5300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Where are lines skipped?</a:t>
            </a:r>
          </a:p>
        </p:txBody>
      </p:sp>
      <p:pic>
        <p:nvPicPr>
          <p:cNvPr id="45064" name="Picture 8" descr="bs01886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5181600"/>
            <a:ext cx="900113" cy="903288"/>
          </a:xfrm>
          <a:prstGeom prst="rect">
            <a:avLst/>
          </a:prstGeom>
          <a:noFill/>
        </p:spPr>
      </p:pic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5257800"/>
            <a:ext cx="762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52400" y="6248400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23560" name="WordArt 8"/>
          <p:cNvSpPr>
            <a:spLocks noChangeArrowheads="1" noChangeShapeType="1" noTextEdit="1"/>
          </p:cNvSpPr>
          <p:nvPr/>
        </p:nvSpPr>
        <p:spPr bwMode="auto">
          <a:xfrm>
            <a:off x="7696200" y="457200"/>
            <a:ext cx="48577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57200" y="457200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Name the highlighted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 letter part!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524000" y="5791200"/>
            <a:ext cx="2352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3300"/>
                </a:solidFill>
                <a:latin typeface="Elephant" pitchFamily="18" charset="0"/>
              </a:rPr>
              <a:t>Heading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52400" y="6461125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3352800" y="1219200"/>
            <a:ext cx="48577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04800" y="228600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Name the highlighted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 letter part!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524000" y="5791200"/>
            <a:ext cx="2430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3300"/>
                </a:solidFill>
                <a:latin typeface="Elephant" pitchFamily="18" charset="0"/>
              </a:rPr>
              <a:t>Greeting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52400" y="6461125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28680" name="WordArt 8"/>
          <p:cNvSpPr>
            <a:spLocks noChangeArrowheads="1" noChangeShapeType="1" noTextEdit="1"/>
          </p:cNvSpPr>
          <p:nvPr/>
        </p:nvSpPr>
        <p:spPr bwMode="auto">
          <a:xfrm>
            <a:off x="3962400" y="2819400"/>
            <a:ext cx="48577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04800" y="228600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Name the highlighted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 letter part!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524000" y="5791200"/>
            <a:ext cx="1493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3300"/>
                </a:solidFill>
                <a:latin typeface="Elephant" pitchFamily="18" charset="0"/>
              </a:rPr>
              <a:t>Body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52400" y="6461125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30728" name="WordArt 8"/>
          <p:cNvSpPr>
            <a:spLocks noChangeArrowheads="1" noChangeShapeType="1" noTextEdit="1"/>
          </p:cNvSpPr>
          <p:nvPr/>
        </p:nvSpPr>
        <p:spPr bwMode="auto">
          <a:xfrm>
            <a:off x="7620000" y="5105400"/>
            <a:ext cx="48577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04800" y="228600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Name the highlighted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 letter part!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524000" y="5791200"/>
            <a:ext cx="207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3300"/>
                </a:solidFill>
                <a:latin typeface="Elephant" pitchFamily="18" charset="0"/>
              </a:rPr>
              <a:t>Closing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52400" y="6461125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  <p:sp>
        <p:nvSpPr>
          <p:cNvPr id="32776" name="WordArt 8"/>
          <p:cNvSpPr>
            <a:spLocks noChangeArrowheads="1" noChangeShapeType="1" noTextEdit="1"/>
          </p:cNvSpPr>
          <p:nvPr/>
        </p:nvSpPr>
        <p:spPr bwMode="auto">
          <a:xfrm>
            <a:off x="7010400" y="5562600"/>
            <a:ext cx="48577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304800" y="228600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Name the highlighted</a:t>
            </a:r>
          </a:p>
          <a:p>
            <a:pPr algn="ctr"/>
            <a:r>
              <a:rPr lang="en-US" b="1">
                <a:solidFill>
                  <a:srgbClr val="0066FF"/>
                </a:solidFill>
                <a:latin typeface="Elephant" pitchFamily="18" charset="0"/>
              </a:rPr>
              <a:t> letter part!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1524000" y="5791200"/>
            <a:ext cx="2684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3300"/>
                </a:solidFill>
                <a:latin typeface="Elephant" pitchFamily="18" charset="0"/>
              </a:rPr>
              <a:t>Signature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152400" y="6461125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Click for NEXT question!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838200" y="228600"/>
            <a:ext cx="6324600" cy="4343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Now you know </a:t>
            </a:r>
          </a:p>
          <a:p>
            <a:pPr algn="ctr"/>
            <a:r>
              <a:rPr 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how to write a</a:t>
            </a:r>
          </a:p>
          <a:p>
            <a:pPr algn="ctr"/>
            <a:r>
              <a:rPr 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friendly letter!</a:t>
            </a:r>
          </a:p>
        </p:txBody>
      </p:sp>
      <p:pic>
        <p:nvPicPr>
          <p:cNvPr id="46083" name="Picture 3" descr="BD0541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4237038" cy="3398838"/>
          </a:xfrm>
          <a:prstGeom prst="rect">
            <a:avLst/>
          </a:prstGeom>
          <a:noFill/>
        </p:spPr>
      </p:pic>
      <p:graphicFrame>
        <p:nvGraphicFramePr>
          <p:cNvPr id="46084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67200" y="3124200"/>
          <a:ext cx="609600" cy="609600"/>
        </p:xfrm>
        <a:graphic>
          <a:graphicData uri="http://schemas.openxmlformats.org/presentationml/2006/ole">
            <p:oleObj spid="_x0000_s46084" name="Sound Recorder Document" r:id="rId5" imgW="0" imgH="0" progId="SoundRec">
              <p:embed/>
            </p:oleObj>
          </a:graphicData>
        </a:graphic>
      </p:graphicFrame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0" y="5715000"/>
            <a:ext cx="44958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/>
              <a:t>Presentation by Barbara Cloninger-June, 2004</a:t>
            </a:r>
          </a:p>
          <a:p>
            <a:pPr algn="ctr">
              <a:spcBef>
                <a:spcPct val="50000"/>
              </a:spcBef>
            </a:pPr>
            <a:r>
              <a:rPr lang="en-US" sz="1400" b="1"/>
              <a:t>Quiz included by Vanda Sue Bell-September, 2005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81000" y="2362200"/>
            <a:ext cx="83058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How has your summer been?  Not too hot I hope.   Did you get to visit your grandparents?  Did you go on your trip to Toronto as you had hoped?  They say Toronto is a beautiful city.</a:t>
            </a:r>
          </a:p>
          <a:p>
            <a:pPr>
              <a:spcBef>
                <a:spcPct val="50000"/>
              </a:spcBef>
            </a:pPr>
            <a:r>
              <a:rPr lang="en-US" sz="18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1800"/>
              <a:t>	I’m looking forward to seeing you soon.  There is lots of news to catch up on!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body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334000" y="5867400"/>
            <a:ext cx="2590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Your friend,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5334000" y="6248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llegro BT" pitchFamily="82" charset="0"/>
              </a:rPr>
              <a:t>Mike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" y="1828800"/>
            <a:ext cx="80867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566988" y="2409825"/>
            <a:ext cx="472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20495" name="Picture 15" descr="j03514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2988" y="733425"/>
            <a:ext cx="3963987" cy="3762375"/>
          </a:xfrm>
          <a:prstGeom prst="rect">
            <a:avLst/>
          </a:prstGeom>
          <a:noFill/>
        </p:spPr>
      </p:pic>
      <p:pic>
        <p:nvPicPr>
          <p:cNvPr id="20496" name="Picture 16" descr="j03520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8" y="428625"/>
            <a:ext cx="3429000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041525" y="1158875"/>
            <a:ext cx="1738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heading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876800" y="533400"/>
            <a:ext cx="3886200" cy="1295400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/>
              <a:t>311 East Duke Street</a:t>
            </a:r>
          </a:p>
          <a:p>
            <a:r>
              <a:rPr lang="en-US" sz="2800"/>
              <a:t>Stanley, N.C.  28164</a:t>
            </a:r>
          </a:p>
          <a:p>
            <a:r>
              <a:rPr lang="en-US" sz="2800"/>
              <a:t>August 15, 2004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3733800" y="1219200"/>
            <a:ext cx="106680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5800" y="2667000"/>
            <a:ext cx="78486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The first part of a friendly letter is called the </a:t>
            </a:r>
            <a:r>
              <a:rPr lang="en-US" sz="3600" b="1" u="sng"/>
              <a:t>heading</a:t>
            </a:r>
            <a:r>
              <a:rPr lang="en-US" sz="3600"/>
              <a:t>.  The heading includes the writer’s address and the date.  The heading is written in the upper right-hand corner of the page.</a:t>
            </a:r>
          </a:p>
        </p:txBody>
      </p:sp>
      <p:pic>
        <p:nvPicPr>
          <p:cNvPr id="4103" name="Picture 7" descr="j01997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33400"/>
            <a:ext cx="167640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819400" y="969963"/>
            <a:ext cx="1738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heading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257800" y="533400"/>
            <a:ext cx="228600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/>
              <a:t>311 East Duke Street</a:t>
            </a:r>
          </a:p>
          <a:p>
            <a:r>
              <a:rPr lang="en-US" sz="1600"/>
              <a:t>Stanley, N.C.  28164</a:t>
            </a:r>
          </a:p>
          <a:p>
            <a:r>
              <a:rPr lang="en-US" sz="1600"/>
              <a:t>August 15, 2004</a:t>
            </a: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3886200" y="1143000"/>
            <a:ext cx="1371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800600" y="24384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greeting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04800" y="2286000"/>
            <a:ext cx="3276600" cy="588963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Dear Phil,</a:t>
            </a: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 flipV="1">
            <a:off x="3657600" y="2514600"/>
            <a:ext cx="1143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57200" y="4033838"/>
            <a:ext cx="7620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second part of the friendly letter is the </a:t>
            </a:r>
            <a:r>
              <a:rPr lang="en-US" b="1" u="sng"/>
              <a:t>greeting</a:t>
            </a:r>
            <a:r>
              <a:rPr lang="en-US"/>
              <a:t>.  It is written under the heading at the left margin.  It begins with a capital letter and ends with a comma.</a:t>
            </a:r>
          </a:p>
        </p:txBody>
      </p:sp>
      <p:pic>
        <p:nvPicPr>
          <p:cNvPr id="5130" name="Picture 10" descr="j02126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133600"/>
            <a:ext cx="1435100" cy="1809750"/>
          </a:xfrm>
          <a:prstGeom prst="rect">
            <a:avLst/>
          </a:prstGeom>
          <a:noFill/>
        </p:spPr>
      </p:pic>
      <p:pic>
        <p:nvPicPr>
          <p:cNvPr id="5131" name="Picture 11" descr="j01977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"/>
            <a:ext cx="1276350" cy="1711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63246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What do you want to say to the person you are writing to?  We put what we want to say in the </a:t>
            </a:r>
            <a:r>
              <a:rPr lang="en-US" sz="2800" b="1" u="sng"/>
              <a:t>body</a:t>
            </a:r>
            <a:r>
              <a:rPr lang="en-US" sz="2800"/>
              <a:t> of the letter.  The </a:t>
            </a:r>
            <a:r>
              <a:rPr lang="en-US" sz="2800" b="1" u="sng"/>
              <a:t>body</a:t>
            </a:r>
            <a:r>
              <a:rPr lang="en-US" sz="2800"/>
              <a:t> of the letter is in paragraph form.  The first line of each paragraph is indented.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890588" y="3886200"/>
            <a:ext cx="7391400" cy="2538413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</a:t>
            </a:r>
            <a:r>
              <a:rPr lang="en-US"/>
              <a:t>How has your summer been?  Not too hot I hope.   Did you get to visit your grandparents?  Did you go on your trip to Toronto as you had hoped?  They say Toronto is a beautiful city.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066800" y="41910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7177" name="Picture 9" descr="j03595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914400"/>
            <a:ext cx="1833563" cy="1641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041525" y="1158875"/>
            <a:ext cx="1627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3300"/>
                </a:solidFill>
              </a:rPr>
              <a:t>heading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257800" y="533400"/>
            <a:ext cx="3200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311 East Duke Street</a:t>
            </a:r>
          </a:p>
          <a:p>
            <a:r>
              <a:rPr lang="en-US" sz="1800"/>
              <a:t>Stanley, N.C.  28164</a:t>
            </a:r>
          </a:p>
          <a:p>
            <a:r>
              <a:rPr lang="en-US" sz="1800"/>
              <a:t>August 15, 2004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2971800" y="1143000"/>
            <a:ext cx="2286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419600" y="19812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CC3300"/>
                </a:solidFill>
              </a:rPr>
              <a:t>greeting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81000" y="1828800"/>
            <a:ext cx="32766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Dear Phil,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3733800" y="2057400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81000" y="2743200"/>
            <a:ext cx="8305800" cy="3759200"/>
          </a:xfrm>
          <a:prstGeom prst="rect">
            <a:avLst/>
          </a:prstGeom>
          <a:solidFill>
            <a:srgbClr val="D82DE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	</a:t>
            </a:r>
            <a:r>
              <a:rPr lang="en-US" sz="2000"/>
              <a:t>How has your summer been?  Not too hot I hope.   Did you get to visit your grandparents?  Did you go on your trip to Toronto as you had hoped?  They say Toronto is a beautiful city?</a:t>
            </a:r>
          </a:p>
          <a:p>
            <a:pPr>
              <a:spcBef>
                <a:spcPct val="50000"/>
              </a:spcBef>
            </a:pPr>
            <a:r>
              <a:rPr lang="en-US" sz="2000"/>
              <a:t>	This is my second season at Camp Bellaire.  I just passed my swimming test.  Now I can swim out to the raft and also use the boats.  To pass I had to jump into the water with my clothes on (as if I had just fallen out of a boat).  Then I had to take them off down to my trunks, even my shoes and socks, and finally swim back to shore.  It was tough, but I did it!</a:t>
            </a:r>
          </a:p>
          <a:p>
            <a:pPr>
              <a:spcBef>
                <a:spcPct val="50000"/>
              </a:spcBef>
            </a:pPr>
            <a:r>
              <a:rPr lang="en-US" sz="2000"/>
              <a:t>	I’m looking forward to seeing you soon.  There is lots of news to catch up on!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553200" y="21336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CC3300"/>
                </a:solidFill>
              </a:rPr>
              <a:t>body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69342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156" name="Picture 12" descr="j03564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6575" cy="1527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5800" y="990600"/>
            <a:ext cx="74676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The </a:t>
            </a:r>
            <a:r>
              <a:rPr lang="en-US" sz="2800" b="1" u="sng"/>
              <a:t>closing</a:t>
            </a:r>
            <a:r>
              <a:rPr lang="en-US" sz="2800"/>
              <a:t> and </a:t>
            </a:r>
            <a:r>
              <a:rPr lang="en-US" sz="2800" b="1" u="sng"/>
              <a:t>signature</a:t>
            </a:r>
            <a:r>
              <a:rPr lang="en-US" sz="2800"/>
              <a:t> are the last parts on the friendly letter.  Your closing might be:</a:t>
            </a:r>
          </a:p>
          <a:p>
            <a:r>
              <a:rPr lang="en-US" sz="2800"/>
              <a:t>				</a:t>
            </a:r>
            <a:r>
              <a:rPr lang="en-US" sz="2800" b="1"/>
              <a:t>Your friend,</a:t>
            </a:r>
          </a:p>
          <a:p>
            <a:r>
              <a:rPr lang="en-US" sz="2800" b="1"/>
              <a:t>				Yours truly,</a:t>
            </a:r>
          </a:p>
          <a:p>
            <a:r>
              <a:rPr lang="en-US" sz="2800" b="1"/>
              <a:t>          			Sincerely,</a:t>
            </a:r>
          </a:p>
          <a:p>
            <a:r>
              <a:rPr lang="en-US" sz="2800" b="1"/>
              <a:t>				Your son,</a:t>
            </a:r>
          </a:p>
          <a:p>
            <a:pPr>
              <a:spcBef>
                <a:spcPct val="50000"/>
              </a:spcBef>
            </a:pPr>
            <a:r>
              <a:rPr lang="en-US" sz="2800"/>
              <a:t>The </a:t>
            </a:r>
            <a:r>
              <a:rPr lang="en-US" sz="2800" b="1" u="sng"/>
              <a:t>closing</a:t>
            </a:r>
            <a:r>
              <a:rPr lang="en-US" sz="2800"/>
              <a:t> is lined up directly under heading.  It begins with a capital letter and ends with a comma.</a:t>
            </a:r>
          </a:p>
          <a:p>
            <a:pPr>
              <a:spcBef>
                <a:spcPct val="50000"/>
              </a:spcBef>
            </a:pPr>
            <a:r>
              <a:rPr lang="en-US" sz="2800"/>
              <a:t>The </a:t>
            </a:r>
            <a:r>
              <a:rPr lang="en-US" sz="2800" b="1" u="sng"/>
              <a:t>signature</a:t>
            </a:r>
            <a:r>
              <a:rPr lang="en-US" sz="2800"/>
              <a:t> is your name written directly under the closing.</a:t>
            </a:r>
          </a:p>
        </p:txBody>
      </p:sp>
      <p:pic>
        <p:nvPicPr>
          <p:cNvPr id="9222" name="Picture 6" descr="j03187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828800"/>
            <a:ext cx="1544638" cy="1814513"/>
          </a:xfrm>
          <a:prstGeom prst="rect">
            <a:avLst/>
          </a:prstGeom>
          <a:noFill/>
        </p:spPr>
      </p:pic>
      <p:pic>
        <p:nvPicPr>
          <p:cNvPr id="9223" name="Picture 7" descr="j03187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1168400" cy="1816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692</Words>
  <Application>Microsoft Office PowerPoint</Application>
  <PresentationFormat>On-screen Show (4:3)</PresentationFormat>
  <Paragraphs>218</Paragraphs>
  <Slides>26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Allegro BT</vt:lpstr>
      <vt:lpstr>Elephant</vt:lpstr>
      <vt:lpstr>Default Design</vt:lpstr>
      <vt:lpstr>Sound (OLE2)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Gaston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I Write a Friendly Letter</dc:title>
  <dc:subject>Language Arts</dc:subject>
  <dc:creator>Barbara Cloninger</dc:creator>
  <cp:lastModifiedBy>Owner</cp:lastModifiedBy>
  <cp:revision>41</cp:revision>
  <dcterms:created xsi:type="dcterms:W3CDTF">2004-06-14T18:35:35Z</dcterms:created>
  <dcterms:modified xsi:type="dcterms:W3CDTF">2014-12-05T16:06:56Z</dcterms:modified>
</cp:coreProperties>
</file>